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3" r:id="rId17"/>
    <p:sldId id="277" r:id="rId18"/>
    <p:sldId id="275" r:id="rId19"/>
    <p:sldId id="276"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1" d="100"/>
          <a:sy n="81" d="100"/>
        </p:scale>
        <p:origin x="1674" y="7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81513D0-549C-4934-BA17-8C8AB8101B95}" type="datetimeFigureOut">
              <a:rPr lang="en-US" smtClean="0"/>
              <a:t>4/7/2025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AE3E5DD-5640-4656-917F-20637AB332B2}" type="slidenum">
              <a:rPr lang="en-US" smtClean="0"/>
              <a:t>‹#›</a:t>
            </a:fld>
            <a:endParaRPr lang="en-US"/>
          </a:p>
        </p:txBody>
      </p:sp>
    </p:spTree>
    <p:extLst>
      <p:ext uri="{BB962C8B-B14F-4D97-AF65-F5344CB8AC3E}">
        <p14:creationId xmlns:p14="http://schemas.microsoft.com/office/powerpoint/2010/main" val="40603478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AE3E5DD-5640-4656-917F-20637AB332B2}" type="slidenum">
              <a:rPr lang="en-US" smtClean="0"/>
              <a:t>14</a:t>
            </a:fld>
            <a:endParaRPr lang="en-US"/>
          </a:p>
        </p:txBody>
      </p:sp>
    </p:spTree>
    <p:extLst>
      <p:ext uri="{BB962C8B-B14F-4D97-AF65-F5344CB8AC3E}">
        <p14:creationId xmlns:p14="http://schemas.microsoft.com/office/powerpoint/2010/main" val="39403488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79F1F6E-58B5-447A-B86A-DB37285FD629}" type="datetimeFigureOut">
              <a:rPr lang="en-US" smtClean="0"/>
              <a:t>4/7/2025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84BBA2-DADB-49E4-8A1B-C7465BF6A4FF}" type="slidenum">
              <a:rPr lang="en-US" smtClean="0"/>
              <a:t>‹#›</a:t>
            </a:fld>
            <a:endParaRPr lang="en-US"/>
          </a:p>
        </p:txBody>
      </p:sp>
    </p:spTree>
    <p:extLst>
      <p:ext uri="{BB962C8B-B14F-4D97-AF65-F5344CB8AC3E}">
        <p14:creationId xmlns:p14="http://schemas.microsoft.com/office/powerpoint/2010/main" val="24163314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79F1F6E-58B5-447A-B86A-DB37285FD629}" type="datetimeFigureOut">
              <a:rPr lang="en-US" smtClean="0"/>
              <a:t>4/7/2025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84BBA2-DADB-49E4-8A1B-C7465BF6A4FF}" type="slidenum">
              <a:rPr lang="en-US" smtClean="0"/>
              <a:t>‹#›</a:t>
            </a:fld>
            <a:endParaRPr lang="en-US"/>
          </a:p>
        </p:txBody>
      </p:sp>
    </p:spTree>
    <p:extLst>
      <p:ext uri="{BB962C8B-B14F-4D97-AF65-F5344CB8AC3E}">
        <p14:creationId xmlns:p14="http://schemas.microsoft.com/office/powerpoint/2010/main" val="20640179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79F1F6E-58B5-447A-B86A-DB37285FD629}" type="datetimeFigureOut">
              <a:rPr lang="en-US" smtClean="0"/>
              <a:t>4/7/2025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84BBA2-DADB-49E4-8A1B-C7465BF6A4FF}" type="slidenum">
              <a:rPr lang="en-US" smtClean="0"/>
              <a:t>‹#›</a:t>
            </a:fld>
            <a:endParaRPr lang="en-US"/>
          </a:p>
        </p:txBody>
      </p:sp>
    </p:spTree>
    <p:extLst>
      <p:ext uri="{BB962C8B-B14F-4D97-AF65-F5344CB8AC3E}">
        <p14:creationId xmlns:p14="http://schemas.microsoft.com/office/powerpoint/2010/main" val="42540014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79F1F6E-58B5-447A-B86A-DB37285FD629}" type="datetimeFigureOut">
              <a:rPr lang="en-US" smtClean="0"/>
              <a:t>4/7/2025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84BBA2-DADB-49E4-8A1B-C7465BF6A4FF}" type="slidenum">
              <a:rPr lang="en-US" smtClean="0"/>
              <a:t>‹#›</a:t>
            </a:fld>
            <a:endParaRPr lang="en-US"/>
          </a:p>
        </p:txBody>
      </p:sp>
    </p:spTree>
    <p:extLst>
      <p:ext uri="{BB962C8B-B14F-4D97-AF65-F5344CB8AC3E}">
        <p14:creationId xmlns:p14="http://schemas.microsoft.com/office/powerpoint/2010/main" val="3099024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79F1F6E-58B5-447A-B86A-DB37285FD629}" type="datetimeFigureOut">
              <a:rPr lang="en-US" smtClean="0"/>
              <a:t>4/7/2025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D84BBA2-DADB-49E4-8A1B-C7465BF6A4FF}" type="slidenum">
              <a:rPr lang="en-US" smtClean="0"/>
              <a:t>‹#›</a:t>
            </a:fld>
            <a:endParaRPr lang="en-US"/>
          </a:p>
        </p:txBody>
      </p:sp>
    </p:spTree>
    <p:extLst>
      <p:ext uri="{BB962C8B-B14F-4D97-AF65-F5344CB8AC3E}">
        <p14:creationId xmlns:p14="http://schemas.microsoft.com/office/powerpoint/2010/main" val="6982366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79F1F6E-58B5-447A-B86A-DB37285FD629}" type="datetimeFigureOut">
              <a:rPr lang="en-US" smtClean="0"/>
              <a:t>4/7/2025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D84BBA2-DADB-49E4-8A1B-C7465BF6A4FF}" type="slidenum">
              <a:rPr lang="en-US" smtClean="0"/>
              <a:t>‹#›</a:t>
            </a:fld>
            <a:endParaRPr lang="en-US"/>
          </a:p>
        </p:txBody>
      </p:sp>
    </p:spTree>
    <p:extLst>
      <p:ext uri="{BB962C8B-B14F-4D97-AF65-F5344CB8AC3E}">
        <p14:creationId xmlns:p14="http://schemas.microsoft.com/office/powerpoint/2010/main" val="5078601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9F1F6E-58B5-447A-B86A-DB37285FD629}" type="datetimeFigureOut">
              <a:rPr lang="en-US" smtClean="0"/>
              <a:t>4/7/2025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D84BBA2-DADB-49E4-8A1B-C7465BF6A4FF}" type="slidenum">
              <a:rPr lang="en-US" smtClean="0"/>
              <a:t>‹#›</a:t>
            </a:fld>
            <a:endParaRPr lang="en-US"/>
          </a:p>
        </p:txBody>
      </p:sp>
    </p:spTree>
    <p:extLst>
      <p:ext uri="{BB962C8B-B14F-4D97-AF65-F5344CB8AC3E}">
        <p14:creationId xmlns:p14="http://schemas.microsoft.com/office/powerpoint/2010/main" val="19957695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79F1F6E-58B5-447A-B86A-DB37285FD629}" type="datetimeFigureOut">
              <a:rPr lang="en-US" smtClean="0"/>
              <a:t>4/7/2025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84BBA2-DADB-49E4-8A1B-C7465BF6A4FF}" type="slidenum">
              <a:rPr lang="en-US" smtClean="0"/>
              <a:t>‹#›</a:t>
            </a:fld>
            <a:endParaRPr lang="en-US"/>
          </a:p>
        </p:txBody>
      </p:sp>
    </p:spTree>
    <p:extLst>
      <p:ext uri="{BB962C8B-B14F-4D97-AF65-F5344CB8AC3E}">
        <p14:creationId xmlns:p14="http://schemas.microsoft.com/office/powerpoint/2010/main" val="38550115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79F1F6E-58B5-447A-B86A-DB37285FD629}" type="datetimeFigureOut">
              <a:rPr lang="en-US" smtClean="0"/>
              <a:t>4/7/2025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84BBA2-DADB-49E4-8A1B-C7465BF6A4FF}" type="slidenum">
              <a:rPr lang="en-US" smtClean="0"/>
              <a:t>‹#›</a:t>
            </a:fld>
            <a:endParaRPr lang="en-US"/>
          </a:p>
        </p:txBody>
      </p:sp>
    </p:spTree>
    <p:extLst>
      <p:ext uri="{BB962C8B-B14F-4D97-AF65-F5344CB8AC3E}">
        <p14:creationId xmlns:p14="http://schemas.microsoft.com/office/powerpoint/2010/main" val="8818129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79F1F6E-58B5-447A-B86A-DB37285FD629}" type="datetimeFigureOut">
              <a:rPr lang="en-US" smtClean="0"/>
              <a:t>4/7/2025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84BBA2-DADB-49E4-8A1B-C7465BF6A4FF}" type="slidenum">
              <a:rPr lang="en-US" smtClean="0"/>
              <a:t>‹#›</a:t>
            </a:fld>
            <a:endParaRPr lang="en-US"/>
          </a:p>
        </p:txBody>
      </p:sp>
    </p:spTree>
    <p:extLst>
      <p:ext uri="{BB962C8B-B14F-4D97-AF65-F5344CB8AC3E}">
        <p14:creationId xmlns:p14="http://schemas.microsoft.com/office/powerpoint/2010/main" val="40585976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79F1F6E-58B5-447A-B86A-DB37285FD629}" type="datetimeFigureOut">
              <a:rPr lang="en-US" smtClean="0"/>
              <a:t>4/7/2025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84BBA2-DADB-49E4-8A1B-C7465BF6A4FF}" type="slidenum">
              <a:rPr lang="en-US" smtClean="0"/>
              <a:t>‹#›</a:t>
            </a:fld>
            <a:endParaRPr lang="en-US"/>
          </a:p>
        </p:txBody>
      </p:sp>
    </p:spTree>
    <p:extLst>
      <p:ext uri="{BB962C8B-B14F-4D97-AF65-F5344CB8AC3E}">
        <p14:creationId xmlns:p14="http://schemas.microsoft.com/office/powerpoint/2010/main" val="39408969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79F1F6E-58B5-447A-B86A-DB37285FD629}" type="datetimeFigureOut">
              <a:rPr lang="en-US" smtClean="0"/>
              <a:t>4/7/2025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D84BBA2-DADB-49E4-8A1B-C7465BF6A4FF}" type="slidenum">
              <a:rPr lang="en-US" smtClean="0"/>
              <a:t>‹#›</a:t>
            </a:fld>
            <a:endParaRPr lang="en-US"/>
          </a:p>
        </p:txBody>
      </p:sp>
    </p:spTree>
    <p:extLst>
      <p:ext uri="{BB962C8B-B14F-4D97-AF65-F5344CB8AC3E}">
        <p14:creationId xmlns:p14="http://schemas.microsoft.com/office/powerpoint/2010/main" val="6834109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School of Human Ecology </a:t>
            </a:r>
          </a:p>
        </p:txBody>
      </p:sp>
      <p:sp>
        <p:nvSpPr>
          <p:cNvPr id="3" name="Content Placeholder 2"/>
          <p:cNvSpPr>
            <a:spLocks noGrp="1"/>
          </p:cNvSpPr>
          <p:nvPr>
            <p:ph idx="1"/>
          </p:nvPr>
        </p:nvSpPr>
        <p:spPr/>
        <p:txBody>
          <a:bodyPr>
            <a:normAutofit lnSpcReduction="10000"/>
          </a:bodyPr>
          <a:lstStyle/>
          <a:p>
            <a:pPr lvl="0"/>
            <a:r>
              <a:rPr lang="en-US" dirty="0">
                <a:solidFill>
                  <a:prstClr val="black"/>
                </a:solidFill>
              </a:rPr>
              <a:t>School of certain philosophy means a group of scholars believing or following the same way of thinking </a:t>
            </a:r>
          </a:p>
          <a:p>
            <a:pPr lvl="0"/>
            <a:r>
              <a:rPr lang="en-US" dirty="0" err="1">
                <a:solidFill>
                  <a:prstClr val="black"/>
                </a:solidFill>
              </a:rPr>
              <a:t>H.H.Burrow</a:t>
            </a:r>
            <a:r>
              <a:rPr lang="en-US" dirty="0">
                <a:solidFill>
                  <a:prstClr val="black"/>
                </a:solidFill>
              </a:rPr>
              <a:t>, a geographer from Chicago university defined human geography as the science of Human ecology in early decades of 20</a:t>
            </a:r>
            <a:r>
              <a:rPr lang="en-US" baseline="30000" dirty="0">
                <a:solidFill>
                  <a:prstClr val="black"/>
                </a:solidFill>
              </a:rPr>
              <a:t>th</a:t>
            </a:r>
            <a:r>
              <a:rPr lang="en-US" dirty="0">
                <a:solidFill>
                  <a:prstClr val="black"/>
                </a:solidFill>
              </a:rPr>
              <a:t> century.</a:t>
            </a:r>
          </a:p>
          <a:p>
            <a:pPr lvl="0"/>
            <a:r>
              <a:rPr lang="en-US" sz="3000" dirty="0">
                <a:solidFill>
                  <a:prstClr val="black"/>
                </a:solidFill>
              </a:rPr>
              <a:t>Human ecology is the extension of the concept drawn from ecology to social realm.</a:t>
            </a:r>
          </a:p>
          <a:p>
            <a:endParaRPr lang="en-US" dirty="0"/>
          </a:p>
        </p:txBody>
      </p:sp>
    </p:spTree>
    <p:extLst>
      <p:ext uri="{BB962C8B-B14F-4D97-AF65-F5344CB8AC3E}">
        <p14:creationId xmlns:p14="http://schemas.microsoft.com/office/powerpoint/2010/main" val="41844840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10000"/>
          </a:bodyPr>
          <a:lstStyle/>
          <a:p>
            <a:pPr lvl="0"/>
            <a:r>
              <a:rPr lang="en-US" dirty="0">
                <a:solidFill>
                  <a:prstClr val="black"/>
                </a:solidFill>
              </a:rPr>
              <a:t>As ecology deals with the relationship of </a:t>
            </a:r>
            <a:r>
              <a:rPr lang="en-US" dirty="0"/>
              <a:t>organisms with their physical environment, human ecology studies the relationship of human being with their physical and social environment.</a:t>
            </a:r>
          </a:p>
          <a:p>
            <a:r>
              <a:rPr lang="en-US" dirty="0"/>
              <a:t>Both the </a:t>
            </a:r>
            <a:r>
              <a:rPr lang="en-US" dirty="0" err="1"/>
              <a:t>determnism</a:t>
            </a:r>
            <a:r>
              <a:rPr lang="en-US" dirty="0"/>
              <a:t> and </a:t>
            </a:r>
            <a:r>
              <a:rPr lang="en-US" dirty="0" err="1"/>
              <a:t>possibilism</a:t>
            </a:r>
            <a:r>
              <a:rPr lang="en-US" dirty="0"/>
              <a:t> try to separate environment from man, the central theme of human ecology is to study the reciprocal relationship between man and environment. </a:t>
            </a:r>
          </a:p>
          <a:p>
            <a:r>
              <a:rPr lang="en-US" dirty="0"/>
              <a:t>Man like plants and animals has to struggle in his physical environment and in the process of struggle weaker get eliminated                      </a:t>
            </a:r>
          </a:p>
          <a:p>
            <a:endParaRPr lang="en-US" dirty="0"/>
          </a:p>
        </p:txBody>
      </p:sp>
    </p:spTree>
    <p:extLst>
      <p:ext uri="{BB962C8B-B14F-4D97-AF65-F5344CB8AC3E}">
        <p14:creationId xmlns:p14="http://schemas.microsoft.com/office/powerpoint/2010/main" val="8988374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dirty="0"/>
              <a:t>Burrow emphasized that human ecology should be used for man-environment relationship not in deterministic sense, but man’s place in the ‘web of life’</a:t>
            </a:r>
          </a:p>
          <a:p>
            <a:r>
              <a:rPr lang="en-US" dirty="0"/>
              <a:t>It’s main focus is human adjustment to surrounding environment.</a:t>
            </a:r>
          </a:p>
          <a:p>
            <a:r>
              <a:rPr lang="en-US" dirty="0"/>
              <a:t>According to International </a:t>
            </a:r>
            <a:r>
              <a:rPr lang="en-US" dirty="0" err="1"/>
              <a:t>Organisation</a:t>
            </a:r>
            <a:r>
              <a:rPr lang="en-US" dirty="0"/>
              <a:t> of Human ecology , it deals with Human life in all the physical, chemical, biotic, mental, social and cultural manifestations of human beings.</a:t>
            </a:r>
          </a:p>
          <a:p>
            <a:endParaRPr lang="en-US" dirty="0"/>
          </a:p>
        </p:txBody>
      </p:sp>
    </p:spTree>
    <p:extLst>
      <p:ext uri="{BB962C8B-B14F-4D97-AF65-F5344CB8AC3E}">
        <p14:creationId xmlns:p14="http://schemas.microsoft.com/office/powerpoint/2010/main" val="42477871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a:bodyPr>
          <a:lstStyle/>
          <a:p>
            <a:r>
              <a:rPr lang="en-US" dirty="0"/>
              <a:t>The advocates of Human Ecology believe that the ecological principles like food chain, food web etc. are  all applicable in social realm.</a:t>
            </a:r>
          </a:p>
          <a:p>
            <a:r>
              <a:rPr lang="en-US" b="1" dirty="0"/>
              <a:t>Models of Human ecology:</a:t>
            </a:r>
          </a:p>
          <a:p>
            <a:r>
              <a:rPr lang="en-US" b="1" dirty="0"/>
              <a:t> Ecosystem Based Model- </a:t>
            </a:r>
            <a:r>
              <a:rPr lang="en-US" dirty="0"/>
              <a:t>interaction among non living, plants and animals and human population</a:t>
            </a:r>
          </a:p>
          <a:p>
            <a:r>
              <a:rPr lang="en-US" b="1" dirty="0"/>
              <a:t>System Model- </a:t>
            </a:r>
            <a:r>
              <a:rPr lang="en-US" dirty="0"/>
              <a:t>energy, material and information help functioning of social and biological system and their interaction.</a:t>
            </a:r>
          </a:p>
          <a:p>
            <a:endParaRPr lang="en-US" dirty="0"/>
          </a:p>
        </p:txBody>
      </p:sp>
    </p:spTree>
    <p:extLst>
      <p:ext uri="{BB962C8B-B14F-4D97-AF65-F5344CB8AC3E}">
        <p14:creationId xmlns:p14="http://schemas.microsoft.com/office/powerpoint/2010/main" val="19497577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endParaRPr lang="en-US" dirty="0"/>
          </a:p>
        </p:txBody>
      </p:sp>
      <p:sp>
        <p:nvSpPr>
          <p:cNvPr id="3" name="Content Placeholder 2"/>
          <p:cNvSpPr>
            <a:spLocks noGrp="1"/>
          </p:cNvSpPr>
          <p:nvPr>
            <p:ph idx="1"/>
          </p:nvPr>
        </p:nvSpPr>
        <p:spPr>
          <a:xfrm>
            <a:off x="457200" y="1143000"/>
            <a:ext cx="8229600" cy="4983163"/>
          </a:xfrm>
        </p:spPr>
        <p:txBody>
          <a:bodyPr>
            <a:normAutofit fontScale="92500" lnSpcReduction="10000"/>
          </a:bodyPr>
          <a:lstStyle/>
          <a:p>
            <a:r>
              <a:rPr lang="en-US" b="1" dirty="0"/>
              <a:t>Interaction oriented model</a:t>
            </a:r>
            <a:r>
              <a:rPr lang="en-US" dirty="0"/>
              <a:t>- this model is ideal for studying human ecology in micro region. It takes into account the interaction between environmental and human factors.</a:t>
            </a:r>
          </a:p>
          <a:p>
            <a:r>
              <a:rPr lang="en-US" b="1" dirty="0"/>
              <a:t>Criticism</a:t>
            </a:r>
            <a:r>
              <a:rPr lang="en-US" dirty="0"/>
              <a:t>-Human ecologists put man at par to plants and animals who is supposed to struggle in his environment. Man himself is the agent of transformation. Therefore, principle of human ecology is not applicable on human societies with the same magnitude as they are applicable on plants and animal world.</a:t>
            </a:r>
          </a:p>
          <a:p>
            <a:endParaRPr lang="en-US" dirty="0"/>
          </a:p>
        </p:txBody>
      </p:sp>
    </p:spTree>
    <p:extLst>
      <p:ext uri="{BB962C8B-B14F-4D97-AF65-F5344CB8AC3E}">
        <p14:creationId xmlns:p14="http://schemas.microsoft.com/office/powerpoint/2010/main" val="30496943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Landscape School</a:t>
            </a:r>
          </a:p>
        </p:txBody>
      </p:sp>
      <p:sp>
        <p:nvSpPr>
          <p:cNvPr id="3" name="Content Placeholder 2"/>
          <p:cNvSpPr>
            <a:spLocks noGrp="1"/>
          </p:cNvSpPr>
          <p:nvPr>
            <p:ph idx="1"/>
          </p:nvPr>
        </p:nvSpPr>
        <p:spPr/>
        <p:txBody>
          <a:bodyPr>
            <a:normAutofit fontScale="85000" lnSpcReduction="10000"/>
          </a:bodyPr>
          <a:lstStyle/>
          <a:p>
            <a:r>
              <a:rPr lang="en-US" dirty="0"/>
              <a:t>The term landscape was introduced into American geography by </a:t>
            </a:r>
            <a:r>
              <a:rPr lang="en-US" b="1" dirty="0"/>
              <a:t>Carl O’ Sauer </a:t>
            </a:r>
            <a:r>
              <a:rPr lang="en-US" dirty="0"/>
              <a:t>in 1925 with publication of book ‘</a:t>
            </a:r>
            <a:r>
              <a:rPr lang="en-US" b="1" dirty="0"/>
              <a:t>Morphology of Landscape”</a:t>
            </a:r>
            <a:r>
              <a:rPr lang="en-US" dirty="0"/>
              <a:t>. Sauer and his students established </a:t>
            </a:r>
            <a:r>
              <a:rPr lang="en-US" b="1" dirty="0"/>
              <a:t>Berkeley </a:t>
            </a:r>
            <a:r>
              <a:rPr lang="en-US" dirty="0"/>
              <a:t>school. </a:t>
            </a:r>
          </a:p>
          <a:p>
            <a:r>
              <a:rPr lang="en-US" dirty="0"/>
              <a:t>The landscape school seeks to describe man –environment relationship with primary focus on man impact on environment.</a:t>
            </a:r>
          </a:p>
          <a:p>
            <a:r>
              <a:rPr lang="en-US" dirty="0"/>
              <a:t>Under this view, the landscape is defined as an area made up of a distinct association of forms, both physical and cultural. These phenomena are not assorted, but associated.</a:t>
            </a:r>
          </a:p>
          <a:p>
            <a:endParaRPr lang="en-US" dirty="0"/>
          </a:p>
        </p:txBody>
      </p:sp>
    </p:spTree>
    <p:extLst>
      <p:ext uri="{BB962C8B-B14F-4D97-AF65-F5344CB8AC3E}">
        <p14:creationId xmlns:p14="http://schemas.microsoft.com/office/powerpoint/2010/main" val="12929815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Sauer studied the processes leading to landscape change of Red Indian society in America. He stressed that geographers should trace the development of a natural landscape into cultural landscape. This study involves-</a:t>
            </a:r>
          </a:p>
          <a:p>
            <a:r>
              <a:rPr lang="en-US" dirty="0"/>
              <a:t>General geography, Historical geography and Regional Geography. These branches of Geography study developmental sequence</a:t>
            </a:r>
          </a:p>
          <a:p>
            <a:endParaRPr lang="en-US" dirty="0"/>
          </a:p>
        </p:txBody>
      </p:sp>
    </p:spTree>
    <p:extLst>
      <p:ext uri="{BB962C8B-B14F-4D97-AF65-F5344CB8AC3E}">
        <p14:creationId xmlns:p14="http://schemas.microsoft.com/office/powerpoint/2010/main" val="18784520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p>
            <a:r>
              <a:rPr lang="en-US" dirty="0"/>
              <a:t>Sauer Model</a:t>
            </a:r>
          </a:p>
        </p:txBody>
      </p:sp>
      <p:pic>
        <p:nvPicPr>
          <p:cNvPr id="1026" name="Picture 2" descr="C:\Users\pc\Desktop\Natural-Cultural-landscape-after-Sauer-1925-1963.pn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418276" y="1295400"/>
            <a:ext cx="6307447" cy="48307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7126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dirty="0"/>
              <a:t>The cultural landscape of a placed is shaped out of natural landscape by cultural group. The natural landscape is the result of environmental factors and culture is the agent, interaction between these two produce cultural landscape.</a:t>
            </a:r>
          </a:p>
          <a:p>
            <a:r>
              <a:rPr lang="en-US" b="1" dirty="0"/>
              <a:t>Criticism</a:t>
            </a:r>
            <a:r>
              <a:rPr lang="en-US" dirty="0"/>
              <a:t>- it is seldom possible to reconstruct the appearance of natural landscape, because human impact on natural landscape has been pervasive for thousands of years. Besides there is lack of record regarding Historical background.  </a:t>
            </a:r>
          </a:p>
          <a:p>
            <a:endParaRPr lang="en-US" dirty="0"/>
          </a:p>
        </p:txBody>
      </p:sp>
    </p:spTree>
    <p:extLst>
      <p:ext uri="{BB962C8B-B14F-4D97-AF65-F5344CB8AC3E}">
        <p14:creationId xmlns:p14="http://schemas.microsoft.com/office/powerpoint/2010/main" val="38202325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dirty="0"/>
              <a:t>Locational school</a:t>
            </a:r>
          </a:p>
        </p:txBody>
      </p:sp>
      <p:sp>
        <p:nvSpPr>
          <p:cNvPr id="3" name="Content Placeholder 2"/>
          <p:cNvSpPr>
            <a:spLocks noGrp="1"/>
          </p:cNvSpPr>
          <p:nvPr>
            <p:ph idx="1"/>
          </p:nvPr>
        </p:nvSpPr>
        <p:spPr>
          <a:xfrm>
            <a:off x="457200" y="1066800"/>
            <a:ext cx="8229600" cy="5059363"/>
          </a:xfrm>
        </p:spPr>
        <p:txBody>
          <a:bodyPr>
            <a:normAutofit lnSpcReduction="10000"/>
          </a:bodyPr>
          <a:lstStyle/>
          <a:p>
            <a:r>
              <a:rPr lang="en-US" dirty="0"/>
              <a:t>After 1945, some scholars realized the significance of mathematical language rather than language of literature. therefore, the locational school tried to give geography a scientific look by adopting positivism approach.</a:t>
            </a:r>
          </a:p>
          <a:p>
            <a:r>
              <a:rPr lang="en-US" dirty="0"/>
              <a:t>Its principal motto was that knowledge on the basis of science is a valid knowledge.</a:t>
            </a:r>
          </a:p>
          <a:p>
            <a:r>
              <a:rPr lang="en-US" dirty="0"/>
              <a:t>This school defined geography as a spatial science.</a:t>
            </a:r>
          </a:p>
          <a:p>
            <a:endParaRPr lang="en-US" dirty="0"/>
          </a:p>
        </p:txBody>
      </p:sp>
    </p:spTree>
    <p:extLst>
      <p:ext uri="{BB962C8B-B14F-4D97-AF65-F5344CB8AC3E}">
        <p14:creationId xmlns:p14="http://schemas.microsoft.com/office/powerpoint/2010/main" val="1891673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endParaRPr lang="en-US" dirty="0"/>
          </a:p>
        </p:txBody>
      </p:sp>
      <p:sp>
        <p:nvSpPr>
          <p:cNvPr id="3" name="Content Placeholder 2"/>
          <p:cNvSpPr>
            <a:spLocks noGrp="1"/>
          </p:cNvSpPr>
          <p:nvPr>
            <p:ph idx="1"/>
          </p:nvPr>
        </p:nvSpPr>
        <p:spPr>
          <a:xfrm>
            <a:off x="457200" y="1295400"/>
            <a:ext cx="8229600" cy="4830763"/>
          </a:xfrm>
        </p:spPr>
        <p:txBody>
          <a:bodyPr>
            <a:normAutofit fontScale="92500" lnSpcReduction="20000"/>
          </a:bodyPr>
          <a:lstStyle/>
          <a:p>
            <a:r>
              <a:rPr lang="en-US" dirty="0"/>
              <a:t>The main objective of locational school was to build accurate </a:t>
            </a:r>
            <a:r>
              <a:rPr lang="en-US" dirty="0" err="1"/>
              <a:t>generalisation</a:t>
            </a:r>
            <a:r>
              <a:rPr lang="en-US" dirty="0"/>
              <a:t>, models and theories. This is the school that led to quantitative revolution in geography.</a:t>
            </a:r>
          </a:p>
          <a:p>
            <a:r>
              <a:rPr lang="en-US" dirty="0"/>
              <a:t> some geographers from  locational school were –</a:t>
            </a:r>
          </a:p>
          <a:p>
            <a:r>
              <a:rPr lang="en-US" dirty="0"/>
              <a:t>Peter </a:t>
            </a:r>
            <a:r>
              <a:rPr lang="en-US" dirty="0" err="1"/>
              <a:t>Haggett</a:t>
            </a:r>
            <a:r>
              <a:rPr lang="en-US" dirty="0"/>
              <a:t> – Locational Analysis in Human Geography,1965(he appealed to adopt geometrical tradition to explain location order and pattern) </a:t>
            </a:r>
          </a:p>
          <a:p>
            <a:r>
              <a:rPr lang="en-US" dirty="0"/>
              <a:t>William Bunge- Theoretical Geography,1950(He said that geography is a science of location)</a:t>
            </a:r>
          </a:p>
        </p:txBody>
      </p:sp>
    </p:spTree>
    <p:extLst>
      <p:ext uri="{BB962C8B-B14F-4D97-AF65-F5344CB8AC3E}">
        <p14:creationId xmlns:p14="http://schemas.microsoft.com/office/powerpoint/2010/main" val="1931416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endParaRPr lang="en-US" dirty="0"/>
          </a:p>
        </p:txBody>
      </p:sp>
      <p:sp>
        <p:nvSpPr>
          <p:cNvPr id="3" name="Content Placeholder 2"/>
          <p:cNvSpPr>
            <a:spLocks noGrp="1"/>
          </p:cNvSpPr>
          <p:nvPr>
            <p:ph idx="1"/>
          </p:nvPr>
        </p:nvSpPr>
        <p:spPr>
          <a:xfrm>
            <a:off x="457200" y="1143000"/>
            <a:ext cx="8229600" cy="4983163"/>
          </a:xfrm>
        </p:spPr>
        <p:txBody>
          <a:bodyPr>
            <a:normAutofit lnSpcReduction="10000"/>
          </a:bodyPr>
          <a:lstStyle/>
          <a:p>
            <a:r>
              <a:rPr lang="en-US" dirty="0" err="1"/>
              <a:t>E.L.Ullman</a:t>
            </a:r>
            <a:r>
              <a:rPr lang="en-US" dirty="0"/>
              <a:t>- A theory of location for cities (1945)</a:t>
            </a:r>
          </a:p>
          <a:p>
            <a:r>
              <a:rPr lang="en-US" dirty="0" err="1"/>
              <a:t>R.L.Morrill</a:t>
            </a:r>
            <a:r>
              <a:rPr lang="en-US" dirty="0"/>
              <a:t> – Spatial Organization of Society,1970 ( he argued that  people seek to maximize spatial interaction at minimum cost and bring related activities into proximity)</a:t>
            </a:r>
          </a:p>
          <a:p>
            <a:r>
              <a:rPr lang="en-US" dirty="0"/>
              <a:t>This school primarily stresses on----------</a:t>
            </a:r>
          </a:p>
          <a:p>
            <a:r>
              <a:rPr lang="en-US" dirty="0"/>
              <a:t>A)To adopt system approach which concentrates on pattern and linkages in spatial organization. </a:t>
            </a:r>
          </a:p>
          <a:p>
            <a:endParaRPr lang="en-US" dirty="0"/>
          </a:p>
          <a:p>
            <a:endParaRPr lang="en-US" dirty="0"/>
          </a:p>
        </p:txBody>
      </p:sp>
    </p:spTree>
    <p:extLst>
      <p:ext uri="{BB962C8B-B14F-4D97-AF65-F5344CB8AC3E}">
        <p14:creationId xmlns:p14="http://schemas.microsoft.com/office/powerpoint/2010/main" val="15194871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endParaRPr lang="en-US" dirty="0"/>
          </a:p>
        </p:txBody>
      </p:sp>
      <p:sp>
        <p:nvSpPr>
          <p:cNvPr id="3" name="Content Placeholder 2"/>
          <p:cNvSpPr>
            <a:spLocks noGrp="1"/>
          </p:cNvSpPr>
          <p:nvPr>
            <p:ph idx="1"/>
          </p:nvPr>
        </p:nvSpPr>
        <p:spPr>
          <a:xfrm>
            <a:off x="457200" y="1295400"/>
            <a:ext cx="8229600" cy="4830763"/>
          </a:xfrm>
        </p:spPr>
        <p:txBody>
          <a:bodyPr/>
          <a:lstStyle/>
          <a:p>
            <a:r>
              <a:rPr lang="en-US" dirty="0"/>
              <a:t>B) to employ models to understand man-environment relationship</a:t>
            </a:r>
          </a:p>
          <a:p>
            <a:r>
              <a:rPr lang="en-US" dirty="0"/>
              <a:t>C) to use quantitative techniques to make precise statement about locational order</a:t>
            </a:r>
          </a:p>
          <a:p>
            <a:r>
              <a:rPr lang="en-US" dirty="0"/>
              <a:t>Criticism- this school is criticized on philosophical and mathematical grounds by the Humanists group.</a:t>
            </a:r>
          </a:p>
          <a:p>
            <a:r>
              <a:rPr lang="en-US" dirty="0"/>
              <a:t>The locational analysis as based on positivism it ignores normative questions </a:t>
            </a:r>
          </a:p>
        </p:txBody>
      </p:sp>
    </p:spTree>
    <p:extLst>
      <p:ext uri="{BB962C8B-B14F-4D97-AF65-F5344CB8AC3E}">
        <p14:creationId xmlns:p14="http://schemas.microsoft.com/office/powerpoint/2010/main" val="30392207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endParaRPr lang="en-US" dirty="0"/>
          </a:p>
        </p:txBody>
      </p:sp>
      <p:sp>
        <p:nvSpPr>
          <p:cNvPr id="3" name="Content Placeholder 2"/>
          <p:cNvSpPr>
            <a:spLocks noGrp="1"/>
          </p:cNvSpPr>
          <p:nvPr>
            <p:ph idx="1"/>
          </p:nvPr>
        </p:nvSpPr>
        <p:spPr>
          <a:xfrm>
            <a:off x="457200" y="1066800"/>
            <a:ext cx="8229600" cy="5059363"/>
          </a:xfrm>
        </p:spPr>
        <p:txBody>
          <a:bodyPr/>
          <a:lstStyle/>
          <a:p>
            <a:r>
              <a:rPr lang="en-US" dirty="0"/>
              <a:t>So a quantitatively tested ideal location may not be acceptable to individuals or society. So there must be importance of qualitative study.</a:t>
            </a:r>
          </a:p>
          <a:p>
            <a:r>
              <a:rPr lang="en-US" dirty="0"/>
              <a:t>The models and theories developed with the help of locational analysis conceal the complexities of the real world.</a:t>
            </a:r>
          </a:p>
          <a:p>
            <a:r>
              <a:rPr lang="en-US" dirty="0"/>
              <a:t>This school is also criticized on the ground that it encourages capitalism</a:t>
            </a:r>
          </a:p>
        </p:txBody>
      </p:sp>
    </p:spTree>
    <p:extLst>
      <p:ext uri="{BB962C8B-B14F-4D97-AF65-F5344CB8AC3E}">
        <p14:creationId xmlns:p14="http://schemas.microsoft.com/office/powerpoint/2010/main" val="42947082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It is to be noted </a:t>
            </a:r>
            <a:r>
              <a:rPr lang="en-US"/>
              <a:t>that in spite </a:t>
            </a:r>
            <a:r>
              <a:rPr lang="en-US" dirty="0"/>
              <a:t>of all criticism against locational analysis, it substantially changed the nature of human geography that is able to develop precise and generalized statement of spatial organization.</a:t>
            </a:r>
          </a:p>
        </p:txBody>
      </p:sp>
    </p:spTree>
    <p:extLst>
      <p:ext uri="{BB962C8B-B14F-4D97-AF65-F5344CB8AC3E}">
        <p14:creationId xmlns:p14="http://schemas.microsoft.com/office/powerpoint/2010/main" val="37530527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589739-C356-2403-CFCE-6184F60F1571}"/>
              </a:ext>
            </a:extLst>
          </p:cNvPr>
          <p:cNvSpPr>
            <a:spLocks noGrp="1"/>
          </p:cNvSpPr>
          <p:nvPr>
            <p:ph type="title"/>
          </p:nvPr>
        </p:nvSpPr>
        <p:spPr>
          <a:xfrm>
            <a:off x="457200" y="274638"/>
            <a:ext cx="8229600" cy="639762"/>
          </a:xfrm>
        </p:spPr>
        <p:txBody>
          <a:bodyPr>
            <a:normAutofit fontScale="90000"/>
          </a:bodyPr>
          <a:lstStyle/>
          <a:p>
            <a:r>
              <a:rPr lang="en-IN" sz="3600" dirty="0"/>
              <a:t>AREAL DIFFERENTIATION</a:t>
            </a:r>
          </a:p>
        </p:txBody>
      </p:sp>
      <p:sp>
        <p:nvSpPr>
          <p:cNvPr id="3" name="Content Placeholder 2">
            <a:extLst>
              <a:ext uri="{FF2B5EF4-FFF2-40B4-BE49-F238E27FC236}">
                <a16:creationId xmlns:a16="http://schemas.microsoft.com/office/drawing/2014/main" id="{35B5E720-1F17-495F-13A9-40D7B83BABE0}"/>
              </a:ext>
            </a:extLst>
          </p:cNvPr>
          <p:cNvSpPr>
            <a:spLocks noGrp="1"/>
          </p:cNvSpPr>
          <p:nvPr>
            <p:ph idx="1"/>
          </p:nvPr>
        </p:nvSpPr>
        <p:spPr>
          <a:xfrm>
            <a:off x="457200" y="1219200"/>
            <a:ext cx="8229600" cy="4906963"/>
          </a:xfrm>
        </p:spPr>
        <p:txBody>
          <a:bodyPr>
            <a:normAutofit fontScale="92500" lnSpcReduction="10000"/>
          </a:bodyPr>
          <a:lstStyle/>
          <a:p>
            <a:pPr>
              <a:lnSpc>
                <a:spcPct val="107000"/>
              </a:lnSpc>
              <a:spcAft>
                <a:spcPts val="800"/>
              </a:spcAft>
              <a:buNone/>
            </a:pPr>
            <a:r>
              <a:rPr lang="en-IN" sz="2000" b="1" kern="0" dirty="0">
                <a:effectLst/>
                <a:latin typeface="Times New Roman" panose="02020603050405020304" pitchFamily="18" charset="0"/>
                <a:ea typeface="Times New Roman" panose="02020603050405020304" pitchFamily="18" charset="0"/>
                <a:cs typeface="Times New Roman" panose="02020603050405020304" pitchFamily="18" charset="0"/>
              </a:rPr>
              <a:t>Areal Differentiation:</a:t>
            </a:r>
            <a:endParaRPr lang="en-IN"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en-IN" sz="20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IN" sz="2000" kern="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en-IN" sz="2000" kern="0" dirty="0">
                <a:effectLst/>
                <a:latin typeface="Times New Roman" panose="02020603050405020304" pitchFamily="18" charset="0"/>
                <a:ea typeface="Times New Roman" panose="02020603050405020304" pitchFamily="18" charset="0"/>
                <a:cs typeface="Times New Roman" panose="02020603050405020304" pitchFamily="18" charset="0"/>
              </a:rPr>
              <a:t>Areal differentiation in geography refers to the study of how and why different regions of the Earth's surface vary from one another in terms of physical, cultural, economic, and environmental characteristics. It is a key concept in regional geography and focuses on understanding the uniqueness of places. </a:t>
            </a:r>
          </a:p>
          <a:p>
            <a:pPr algn="just">
              <a:lnSpc>
                <a:spcPct val="107000"/>
              </a:lnSpc>
              <a:spcAft>
                <a:spcPts val="800"/>
              </a:spcAft>
              <a:buNone/>
            </a:pPr>
            <a:r>
              <a:rPr lang="en-IN" sz="20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IN" sz="2000" kern="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en-IN" sz="2000" kern="0" dirty="0">
                <a:effectLst/>
                <a:latin typeface="Times New Roman" panose="02020603050405020304" pitchFamily="18" charset="0"/>
                <a:ea typeface="Times New Roman" panose="02020603050405020304" pitchFamily="18" charset="0"/>
                <a:cs typeface="Times New Roman" panose="02020603050405020304" pitchFamily="18" charset="0"/>
              </a:rPr>
              <a:t>The concept was emphasized by </a:t>
            </a:r>
            <a:r>
              <a:rPr lang="en-IN" sz="2000" b="1" kern="0" dirty="0">
                <a:effectLst/>
                <a:latin typeface="Times New Roman" panose="02020603050405020304" pitchFamily="18" charset="0"/>
                <a:ea typeface="Times New Roman" panose="02020603050405020304" pitchFamily="18" charset="0"/>
                <a:cs typeface="Times New Roman" panose="02020603050405020304" pitchFamily="18" charset="0"/>
              </a:rPr>
              <a:t>Richard Hartshorne</a:t>
            </a:r>
            <a:r>
              <a:rPr lang="en-IN" sz="2000" kern="0" dirty="0">
                <a:effectLst/>
                <a:latin typeface="Times New Roman" panose="02020603050405020304" pitchFamily="18" charset="0"/>
                <a:ea typeface="Times New Roman" panose="02020603050405020304" pitchFamily="18" charset="0"/>
                <a:cs typeface="Times New Roman" panose="02020603050405020304" pitchFamily="18" charset="0"/>
              </a:rPr>
              <a:t>, an American geographer, who argued that geography should focus on describing and explaining the differences between regions rather than finding universal laws.</a:t>
            </a:r>
          </a:p>
          <a:p>
            <a:pPr algn="just">
              <a:lnSpc>
                <a:spcPct val="107000"/>
              </a:lnSpc>
              <a:spcAft>
                <a:spcPts val="800"/>
              </a:spcAft>
              <a:buNone/>
            </a:pPr>
            <a:r>
              <a:rPr lang="en-IN" sz="20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IN" sz="2000" kern="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en-IN" sz="2000" kern="0" dirty="0">
                <a:effectLst/>
                <a:latin typeface="Times New Roman" panose="02020603050405020304" pitchFamily="18" charset="0"/>
                <a:ea typeface="Times New Roman" panose="02020603050405020304" pitchFamily="18" charset="0"/>
                <a:cs typeface="Times New Roman" panose="02020603050405020304" pitchFamily="18" charset="0"/>
              </a:rPr>
              <a:t>Richard Hartshorne, an American geographer, played a crucial role in defining </a:t>
            </a:r>
            <a:r>
              <a:rPr lang="en-IN" sz="2000" b="1" kern="0" dirty="0">
                <a:effectLst/>
                <a:latin typeface="Times New Roman" panose="02020603050405020304" pitchFamily="18" charset="0"/>
                <a:ea typeface="Times New Roman" panose="02020603050405020304" pitchFamily="18" charset="0"/>
                <a:cs typeface="Times New Roman" panose="02020603050405020304" pitchFamily="18" charset="0"/>
              </a:rPr>
              <a:t>areal differentiation</a:t>
            </a:r>
            <a:r>
              <a:rPr lang="en-IN" sz="2000" kern="0" dirty="0">
                <a:effectLst/>
                <a:latin typeface="Times New Roman" panose="02020603050405020304" pitchFamily="18" charset="0"/>
                <a:ea typeface="Times New Roman" panose="02020603050405020304" pitchFamily="18" charset="0"/>
                <a:cs typeface="Times New Roman" panose="02020603050405020304" pitchFamily="18" charset="0"/>
              </a:rPr>
              <a:t> as a central concept in geography. In his work, particularly in </a:t>
            </a:r>
            <a:r>
              <a:rPr lang="en-IN" sz="2000" i="1" kern="0" dirty="0">
                <a:effectLst/>
                <a:latin typeface="Times New Roman" panose="02020603050405020304" pitchFamily="18" charset="0"/>
                <a:ea typeface="Times New Roman" panose="02020603050405020304" pitchFamily="18" charset="0"/>
                <a:cs typeface="Times New Roman" panose="02020603050405020304" pitchFamily="18" charset="0"/>
              </a:rPr>
              <a:t>The Nature of Geography</a:t>
            </a:r>
            <a:r>
              <a:rPr lang="en-IN" sz="2000" kern="0" dirty="0">
                <a:effectLst/>
                <a:latin typeface="Times New Roman" panose="02020603050405020304" pitchFamily="18" charset="0"/>
                <a:ea typeface="Times New Roman" panose="02020603050405020304" pitchFamily="18" charset="0"/>
                <a:cs typeface="Times New Roman" panose="02020603050405020304" pitchFamily="18" charset="0"/>
              </a:rPr>
              <a:t> (1939), he emphasized that geography is primarily concerned with describing and </a:t>
            </a:r>
            <a:r>
              <a:rPr lang="en-IN"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analyzing</a:t>
            </a:r>
            <a:r>
              <a:rPr lang="en-IN" sz="2000" kern="0" dirty="0">
                <a:effectLst/>
                <a:latin typeface="Times New Roman" panose="02020603050405020304" pitchFamily="18" charset="0"/>
                <a:ea typeface="Times New Roman" panose="02020603050405020304" pitchFamily="18" charset="0"/>
                <a:cs typeface="Times New Roman" panose="02020603050405020304" pitchFamily="18" charset="0"/>
              </a:rPr>
              <a:t> the differences between places on Earth.</a:t>
            </a:r>
          </a:p>
          <a:p>
            <a:pPr algn="just">
              <a:lnSpc>
                <a:spcPct val="107000"/>
              </a:lnSpc>
              <a:spcAft>
                <a:spcPts val="800"/>
              </a:spcAft>
              <a:buNone/>
            </a:pPr>
            <a:endParaRPr lang="en-IN"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endParaRPr lang="en-IN" sz="20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IN" sz="2000" kern="0" dirty="0">
              <a:effectLst/>
              <a:latin typeface="Times New Roman" panose="02020603050405020304" pitchFamily="18" charset="0"/>
              <a:ea typeface="Times New Roman" panose="02020603050405020304" pitchFamily="18" charset="0"/>
              <a:cs typeface="Times New Roman" panose="02020603050405020304" pitchFamily="18" charset="0"/>
            </a:endParaRPr>
          </a:p>
          <a:p>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IN" dirty="0"/>
          </a:p>
        </p:txBody>
      </p:sp>
    </p:spTree>
    <p:extLst>
      <p:ext uri="{BB962C8B-B14F-4D97-AF65-F5344CB8AC3E}">
        <p14:creationId xmlns:p14="http://schemas.microsoft.com/office/powerpoint/2010/main" val="5156485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8D9617-067C-568D-F511-683B91713A2E}"/>
              </a:ext>
            </a:extLst>
          </p:cNvPr>
          <p:cNvSpPr>
            <a:spLocks noGrp="1"/>
          </p:cNvSpPr>
          <p:nvPr>
            <p:ph type="title"/>
          </p:nvPr>
        </p:nvSpPr>
        <p:spPr>
          <a:xfrm>
            <a:off x="457200" y="274638"/>
            <a:ext cx="8229600" cy="457199"/>
          </a:xfrm>
        </p:spPr>
        <p:txBody>
          <a:bodyPr>
            <a:normAutofit fontScale="90000"/>
          </a:bodyPr>
          <a:lstStyle/>
          <a:p>
            <a:endParaRPr lang="en-IN" dirty="0"/>
          </a:p>
        </p:txBody>
      </p:sp>
      <p:sp>
        <p:nvSpPr>
          <p:cNvPr id="3" name="Content Placeholder 2">
            <a:extLst>
              <a:ext uri="{FF2B5EF4-FFF2-40B4-BE49-F238E27FC236}">
                <a16:creationId xmlns:a16="http://schemas.microsoft.com/office/drawing/2014/main" id="{07E098EA-6F8F-8A27-4758-8688E5CA88AE}"/>
              </a:ext>
            </a:extLst>
          </p:cNvPr>
          <p:cNvSpPr>
            <a:spLocks noGrp="1"/>
          </p:cNvSpPr>
          <p:nvPr>
            <p:ph idx="1"/>
          </p:nvPr>
        </p:nvSpPr>
        <p:spPr>
          <a:xfrm>
            <a:off x="457200" y="1219200"/>
            <a:ext cx="8229600" cy="4906963"/>
          </a:xfrm>
        </p:spPr>
        <p:txBody>
          <a:bodyPr>
            <a:normAutofit/>
          </a:bodyPr>
          <a:lstStyle/>
          <a:p>
            <a:pPr>
              <a:lnSpc>
                <a:spcPct val="107000"/>
              </a:lnSpc>
              <a:spcAft>
                <a:spcPts val="800"/>
              </a:spcAft>
              <a:buNone/>
            </a:pPr>
            <a:r>
              <a:rPr lang="en-IN" sz="1800" b="1" kern="0" dirty="0">
                <a:effectLst/>
                <a:latin typeface="Times New Roman" panose="02020603050405020304" pitchFamily="18" charset="0"/>
                <a:ea typeface="Times New Roman" panose="02020603050405020304" pitchFamily="18" charset="0"/>
                <a:cs typeface="Times New Roman" panose="02020603050405020304" pitchFamily="18" charset="0"/>
              </a:rPr>
              <a:t>Hartshorne’s Views on Areal Differentiation:</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mj-lt"/>
              <a:buAutoNum type="arabicPeriod"/>
              <a:tabLst>
                <a:tab pos="457200" algn="l"/>
              </a:tabLst>
            </a:pPr>
            <a:r>
              <a:rPr lang="en-IN" sz="1800" b="1" kern="0" dirty="0">
                <a:effectLst/>
                <a:latin typeface="Times New Roman" panose="02020603050405020304" pitchFamily="18" charset="0"/>
                <a:ea typeface="Times New Roman" panose="02020603050405020304" pitchFamily="18" charset="0"/>
                <a:cs typeface="Times New Roman" panose="02020603050405020304" pitchFamily="18" charset="0"/>
              </a:rPr>
              <a:t>Geography as a Science of Areal Differentiation</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spcAft>
                <a:spcPts val="800"/>
              </a:spcAft>
              <a:buSzPts val="1000"/>
              <a:buFont typeface="Courier New" panose="02070309020205020404" pitchFamily="49" charset="0"/>
              <a:buChar char="o"/>
              <a:tabLst>
                <a:tab pos="914400" algn="l"/>
              </a:tabLst>
            </a:pPr>
            <a:r>
              <a:rPr lang="en-IN" sz="1800" kern="0" dirty="0">
                <a:effectLst/>
                <a:latin typeface="Times New Roman" panose="02020603050405020304" pitchFamily="18" charset="0"/>
                <a:ea typeface="Times New Roman" panose="02020603050405020304" pitchFamily="18" charset="0"/>
                <a:cs typeface="Times New Roman" panose="02020603050405020304" pitchFamily="18" charset="0"/>
              </a:rPr>
              <a:t>Hartshorne argued that the primary task of geography is to study how different areas of the Earth’s surface vary from one another in terms of physical and human characteristics.</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spcAft>
                <a:spcPts val="800"/>
              </a:spcAft>
              <a:buSzPts val="1000"/>
              <a:buFont typeface="Courier New" panose="02070309020205020404" pitchFamily="49" charset="0"/>
              <a:buChar char="o"/>
              <a:tabLst>
                <a:tab pos="914400" algn="l"/>
              </a:tabLst>
            </a:pPr>
            <a:r>
              <a:rPr lang="en-IN" sz="1800" kern="0" dirty="0">
                <a:effectLst/>
                <a:latin typeface="Times New Roman" panose="02020603050405020304" pitchFamily="18" charset="0"/>
                <a:ea typeface="Times New Roman" panose="02020603050405020304" pitchFamily="18" charset="0"/>
                <a:cs typeface="Times New Roman" panose="02020603050405020304" pitchFamily="18" charset="0"/>
              </a:rPr>
              <a:t>He opposed the search for universal laws in geography, instead advocating for </a:t>
            </a:r>
            <a:r>
              <a:rPr lang="en-IN" sz="1800" b="1" kern="0" dirty="0">
                <a:effectLst/>
                <a:latin typeface="Times New Roman" panose="02020603050405020304" pitchFamily="18" charset="0"/>
                <a:ea typeface="Times New Roman" panose="02020603050405020304" pitchFamily="18" charset="0"/>
                <a:cs typeface="Times New Roman" panose="02020603050405020304" pitchFamily="18" charset="0"/>
              </a:rPr>
              <a:t>regional synthesis</a:t>
            </a:r>
            <a:r>
              <a:rPr lang="en-IN" sz="1800" kern="0" dirty="0">
                <a:effectLst/>
                <a:latin typeface="Times New Roman" panose="02020603050405020304" pitchFamily="18" charset="0"/>
                <a:ea typeface="Times New Roman" panose="02020603050405020304" pitchFamily="18" charset="0"/>
                <a:cs typeface="Times New Roman" panose="02020603050405020304" pitchFamily="18" charset="0"/>
              </a:rPr>
              <a:t>, where each region is studied in its own right.</a:t>
            </a:r>
          </a:p>
          <a:p>
            <a:pPr marL="342900" lvl="0" indent="-342900">
              <a:lnSpc>
                <a:spcPct val="107000"/>
              </a:lnSpc>
              <a:spcAft>
                <a:spcPts val="800"/>
              </a:spcAft>
              <a:buFont typeface="+mj-lt"/>
              <a:buAutoNum type="arabicPeriod"/>
              <a:tabLst>
                <a:tab pos="457200" algn="l"/>
              </a:tabLst>
            </a:pPr>
            <a:r>
              <a:rPr lang="en-IN" sz="1800" b="1" kern="0" dirty="0">
                <a:effectLst/>
                <a:latin typeface="Times New Roman" panose="02020603050405020304" pitchFamily="18" charset="0"/>
                <a:ea typeface="Times New Roman" panose="02020603050405020304" pitchFamily="18" charset="0"/>
                <a:cs typeface="Times New Roman" panose="02020603050405020304" pitchFamily="18" charset="0"/>
              </a:rPr>
              <a:t>Integration of Spatial Features</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spcAft>
                <a:spcPts val="800"/>
              </a:spcAft>
              <a:buSzPts val="1000"/>
              <a:buFont typeface="Courier New" panose="02070309020205020404" pitchFamily="49" charset="0"/>
              <a:buChar char="o"/>
              <a:tabLst>
                <a:tab pos="914400" algn="l"/>
              </a:tabLst>
            </a:pPr>
            <a:r>
              <a:rPr lang="en-IN" sz="1800" kern="0" dirty="0">
                <a:effectLst/>
                <a:latin typeface="Times New Roman" panose="02020603050405020304" pitchFamily="18" charset="0"/>
                <a:ea typeface="Times New Roman" panose="02020603050405020304" pitchFamily="18" charset="0"/>
                <a:cs typeface="Times New Roman" panose="02020603050405020304" pitchFamily="18" charset="0"/>
              </a:rPr>
              <a:t>He believed that geography should focus on how various </a:t>
            </a:r>
            <a:r>
              <a:rPr lang="en-IN" sz="1800" b="1" kern="0" dirty="0">
                <a:effectLst/>
                <a:latin typeface="Times New Roman" panose="02020603050405020304" pitchFamily="18" charset="0"/>
                <a:ea typeface="Times New Roman" panose="02020603050405020304" pitchFamily="18" charset="0"/>
                <a:cs typeface="Times New Roman" panose="02020603050405020304" pitchFamily="18" charset="0"/>
              </a:rPr>
              <a:t>physical and human features integrate</a:t>
            </a:r>
            <a:r>
              <a:rPr lang="en-IN" sz="1800" kern="0" dirty="0">
                <a:effectLst/>
                <a:latin typeface="Times New Roman" panose="02020603050405020304" pitchFamily="18" charset="0"/>
                <a:ea typeface="Times New Roman" panose="02020603050405020304" pitchFamily="18" charset="0"/>
                <a:cs typeface="Times New Roman" panose="02020603050405020304" pitchFamily="18" charset="0"/>
              </a:rPr>
              <a:t> to create unique regional characteristics.</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spcAft>
                <a:spcPts val="800"/>
              </a:spcAft>
              <a:buSzPts val="1000"/>
              <a:buFont typeface="Courier New" panose="02070309020205020404" pitchFamily="49" charset="0"/>
              <a:buChar char="o"/>
              <a:tabLst>
                <a:tab pos="914400" algn="l"/>
              </a:tabLst>
            </a:pPr>
            <a:r>
              <a:rPr lang="en-IN" sz="1800" kern="0" dirty="0">
                <a:effectLst/>
                <a:latin typeface="Times New Roman" panose="02020603050405020304" pitchFamily="18" charset="0"/>
                <a:ea typeface="Times New Roman" panose="02020603050405020304" pitchFamily="18" charset="0"/>
                <a:cs typeface="Times New Roman" panose="02020603050405020304" pitchFamily="18" charset="0"/>
              </a:rPr>
              <a:t>This approach differs from generalizations in other sciences, as geography emphasizes </a:t>
            </a:r>
            <a:r>
              <a:rPr lang="en-IN" sz="1800" b="1" kern="0" dirty="0">
                <a:effectLst/>
                <a:latin typeface="Times New Roman" panose="02020603050405020304" pitchFamily="18" charset="0"/>
                <a:ea typeface="Times New Roman" panose="02020603050405020304" pitchFamily="18" charset="0"/>
                <a:cs typeface="Times New Roman" panose="02020603050405020304" pitchFamily="18" charset="0"/>
              </a:rPr>
              <a:t>spatial relationships</a:t>
            </a:r>
            <a:r>
              <a:rPr lang="en-IN" sz="1800" kern="0" dirty="0">
                <a:effectLst/>
                <a:latin typeface="Times New Roman" panose="02020603050405020304" pitchFamily="18" charset="0"/>
                <a:ea typeface="Times New Roman" panose="02020603050405020304" pitchFamily="18" charset="0"/>
                <a:cs typeface="Times New Roman" panose="02020603050405020304" pitchFamily="18" charset="0"/>
              </a:rPr>
              <a:t> rather than universal principles</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IN" dirty="0"/>
          </a:p>
        </p:txBody>
      </p:sp>
    </p:spTree>
    <p:extLst>
      <p:ext uri="{BB962C8B-B14F-4D97-AF65-F5344CB8AC3E}">
        <p14:creationId xmlns:p14="http://schemas.microsoft.com/office/powerpoint/2010/main" val="28994150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8260D6-CB03-3D00-D9F8-0641AF96AC57}"/>
              </a:ext>
            </a:extLst>
          </p:cNvPr>
          <p:cNvSpPr>
            <a:spLocks noGrp="1"/>
          </p:cNvSpPr>
          <p:nvPr>
            <p:ph type="title"/>
          </p:nvPr>
        </p:nvSpPr>
        <p:spPr>
          <a:xfrm>
            <a:off x="457200" y="274638"/>
            <a:ext cx="8229600" cy="639762"/>
          </a:xfrm>
        </p:spPr>
        <p:txBody>
          <a:bodyPr>
            <a:normAutofit fontScale="90000"/>
          </a:bodyPr>
          <a:lstStyle/>
          <a:p>
            <a:endParaRPr lang="en-IN" dirty="0"/>
          </a:p>
        </p:txBody>
      </p:sp>
      <p:sp>
        <p:nvSpPr>
          <p:cNvPr id="3" name="Content Placeholder 2">
            <a:extLst>
              <a:ext uri="{FF2B5EF4-FFF2-40B4-BE49-F238E27FC236}">
                <a16:creationId xmlns:a16="http://schemas.microsoft.com/office/drawing/2014/main" id="{BDBADAAA-1FCC-6D5D-5A07-B9E1A53C7A72}"/>
              </a:ext>
            </a:extLst>
          </p:cNvPr>
          <p:cNvSpPr>
            <a:spLocks noGrp="1"/>
          </p:cNvSpPr>
          <p:nvPr>
            <p:ph idx="1"/>
          </p:nvPr>
        </p:nvSpPr>
        <p:spPr>
          <a:xfrm>
            <a:off x="457200" y="1219200"/>
            <a:ext cx="8229600" cy="4906963"/>
          </a:xfrm>
        </p:spPr>
        <p:txBody>
          <a:bodyPr>
            <a:normAutofit lnSpcReduction="10000"/>
          </a:bodyPr>
          <a:lstStyle/>
          <a:p>
            <a:pPr marL="0" lvl="0" indent="0">
              <a:lnSpc>
                <a:spcPct val="107000"/>
              </a:lnSpc>
              <a:spcAft>
                <a:spcPts val="800"/>
              </a:spcAft>
              <a:buNone/>
              <a:tabLst>
                <a:tab pos="457200" algn="l"/>
              </a:tabLst>
            </a:pPr>
            <a:endParaRPr lang="en-IN" sz="1100" kern="100"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a:lnSpc>
                <a:spcPct val="107000"/>
              </a:lnSpc>
              <a:spcAft>
                <a:spcPts val="800"/>
              </a:spcAft>
              <a:buNone/>
              <a:tabLst>
                <a:tab pos="457200" algn="l"/>
              </a:tabLst>
            </a:pPr>
            <a:r>
              <a:rPr lang="en-IN" sz="1000" b="1" kern="0" dirty="0">
                <a:effectLst/>
                <a:latin typeface="Times New Roman" panose="02020603050405020304" pitchFamily="18" charset="0"/>
                <a:ea typeface="Times New Roman" panose="02020603050405020304" pitchFamily="18" charset="0"/>
                <a:cs typeface="Times New Roman" panose="02020603050405020304" pitchFamily="18" charset="0"/>
              </a:rPr>
              <a:t>3. </a:t>
            </a:r>
            <a:r>
              <a:rPr lang="en-IN" sz="1600" b="1"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IN" sz="1800" b="1" kern="0" dirty="0">
                <a:effectLst/>
                <a:latin typeface="Times New Roman" panose="02020603050405020304" pitchFamily="18" charset="0"/>
                <a:ea typeface="Times New Roman" panose="02020603050405020304" pitchFamily="18" charset="0"/>
                <a:cs typeface="Times New Roman" panose="02020603050405020304" pitchFamily="18" charset="0"/>
              </a:rPr>
              <a:t>Historical Perspective in Areal Differentiation</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spcAft>
                <a:spcPts val="800"/>
              </a:spcAft>
              <a:buSzPts val="1000"/>
              <a:buFont typeface="Courier New" panose="02070309020205020404" pitchFamily="49" charset="0"/>
              <a:buChar char="o"/>
              <a:tabLst>
                <a:tab pos="914400" algn="l"/>
              </a:tabLst>
            </a:pPr>
            <a:r>
              <a:rPr lang="en-IN" sz="1800" kern="0" dirty="0">
                <a:effectLst/>
                <a:latin typeface="Times New Roman" panose="02020603050405020304" pitchFamily="18" charset="0"/>
                <a:ea typeface="Times New Roman" panose="02020603050405020304" pitchFamily="18" charset="0"/>
                <a:cs typeface="Times New Roman" panose="02020603050405020304" pitchFamily="18" charset="0"/>
              </a:rPr>
              <a:t>Hartshorne stressed that regional characteristics develop over time due to </a:t>
            </a:r>
            <a:r>
              <a:rPr lang="en-IN" sz="1800" b="1" kern="0" dirty="0">
                <a:effectLst/>
                <a:latin typeface="Times New Roman" panose="02020603050405020304" pitchFamily="18" charset="0"/>
                <a:ea typeface="Times New Roman" panose="02020603050405020304" pitchFamily="18" charset="0"/>
                <a:cs typeface="Times New Roman" panose="02020603050405020304" pitchFamily="18" charset="0"/>
              </a:rPr>
              <a:t>historical processes</a:t>
            </a:r>
            <a:r>
              <a:rPr lang="en-IN" sz="1800" kern="0" dirty="0">
                <a:effectLst/>
                <a:latin typeface="Times New Roman" panose="02020603050405020304" pitchFamily="18" charset="0"/>
                <a:ea typeface="Times New Roman" panose="02020603050405020304" pitchFamily="18" charset="0"/>
                <a:cs typeface="Times New Roman" panose="02020603050405020304" pitchFamily="18" charset="0"/>
              </a:rPr>
              <a:t>, and understanding these historical influences is essential in geographical studies.</a:t>
            </a:r>
            <a:endParaRPr lang="en-IN" sz="1800" b="1" kern="0" dirty="0">
              <a:latin typeface="Times New Roman" panose="02020603050405020304" pitchFamily="18" charset="0"/>
              <a:ea typeface="Times New Roman" panose="02020603050405020304" pitchFamily="18" charset="0"/>
              <a:cs typeface="Times New Roman" panose="02020603050405020304" pitchFamily="18" charset="0"/>
            </a:endParaRPr>
          </a:p>
          <a:p>
            <a:pPr marL="0" lvl="0" indent="0">
              <a:lnSpc>
                <a:spcPct val="107000"/>
              </a:lnSpc>
              <a:spcAft>
                <a:spcPts val="800"/>
              </a:spcAft>
              <a:buNone/>
              <a:tabLst>
                <a:tab pos="457200" algn="l"/>
              </a:tabLst>
            </a:pPr>
            <a:r>
              <a:rPr lang="en-IN" sz="1800" b="1" kern="0" dirty="0">
                <a:effectLst/>
                <a:latin typeface="Times New Roman" panose="02020603050405020304" pitchFamily="18" charset="0"/>
                <a:ea typeface="Times New Roman" panose="02020603050405020304" pitchFamily="18" charset="0"/>
                <a:cs typeface="Times New Roman" panose="02020603050405020304" pitchFamily="18" charset="0"/>
              </a:rPr>
              <a:t>4. Influence of German Geography</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spcAft>
                <a:spcPts val="800"/>
              </a:spcAft>
              <a:buSzPts val="1000"/>
              <a:buFont typeface="Courier New" panose="02070309020205020404" pitchFamily="49" charset="0"/>
              <a:buChar char="o"/>
              <a:tabLst>
                <a:tab pos="914400" algn="l"/>
              </a:tabLst>
            </a:pPr>
            <a:r>
              <a:rPr lang="en-IN" sz="1800" kern="0" dirty="0">
                <a:effectLst/>
                <a:latin typeface="Times New Roman" panose="02020603050405020304" pitchFamily="18" charset="0"/>
                <a:ea typeface="Times New Roman" panose="02020603050405020304" pitchFamily="18" charset="0"/>
                <a:cs typeface="Times New Roman" panose="02020603050405020304" pitchFamily="18" charset="0"/>
              </a:rPr>
              <a:t>His ideas were influenced by </a:t>
            </a:r>
            <a:r>
              <a:rPr lang="en-IN" sz="1800" b="1" kern="0" dirty="0">
                <a:effectLst/>
                <a:latin typeface="Times New Roman" panose="02020603050405020304" pitchFamily="18" charset="0"/>
                <a:ea typeface="Times New Roman" panose="02020603050405020304" pitchFamily="18" charset="0"/>
                <a:cs typeface="Times New Roman" panose="02020603050405020304" pitchFamily="18" charset="0"/>
              </a:rPr>
              <a:t>Alfred Hettner</a:t>
            </a:r>
            <a:r>
              <a:rPr lang="en-IN" sz="1800" kern="0" dirty="0">
                <a:effectLst/>
                <a:latin typeface="Times New Roman" panose="02020603050405020304" pitchFamily="18" charset="0"/>
                <a:ea typeface="Times New Roman" panose="02020603050405020304" pitchFamily="18" charset="0"/>
                <a:cs typeface="Times New Roman" panose="02020603050405020304" pitchFamily="18" charset="0"/>
              </a:rPr>
              <a:t> and German geographical traditions, particularly the idea that geography should describe </a:t>
            </a:r>
            <a:r>
              <a:rPr lang="en-IN" sz="1800" b="1" kern="0" dirty="0">
                <a:effectLst/>
                <a:latin typeface="Times New Roman" panose="02020603050405020304" pitchFamily="18" charset="0"/>
                <a:ea typeface="Times New Roman" panose="02020603050405020304" pitchFamily="18" charset="0"/>
                <a:cs typeface="Times New Roman" panose="02020603050405020304" pitchFamily="18" charset="0"/>
              </a:rPr>
              <a:t>spatial variations</a:t>
            </a:r>
            <a:r>
              <a:rPr lang="en-IN" sz="1800" kern="0" dirty="0">
                <a:effectLst/>
                <a:latin typeface="Times New Roman" panose="02020603050405020304" pitchFamily="18" charset="0"/>
                <a:ea typeface="Times New Roman" panose="02020603050405020304" pitchFamily="18" charset="0"/>
                <a:cs typeface="Times New Roman" panose="02020603050405020304" pitchFamily="18" charset="0"/>
              </a:rPr>
              <a:t> and regional uniqueness.</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buNone/>
            </a:pPr>
            <a:r>
              <a:rPr lang="en-IN" sz="1800" b="1" kern="0" dirty="0">
                <a:effectLst/>
                <a:latin typeface="Times New Roman" panose="02020603050405020304" pitchFamily="18" charset="0"/>
                <a:ea typeface="Times New Roman" panose="02020603050405020304" pitchFamily="18" charset="0"/>
                <a:cs typeface="Times New Roman" panose="02020603050405020304" pitchFamily="18" charset="0"/>
              </a:rPr>
              <a:t>Criticism of Hartshorne’s Approach:</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N" sz="1800" kern="0" dirty="0">
                <a:effectLst/>
                <a:latin typeface="Times New Roman" panose="02020603050405020304" pitchFamily="18" charset="0"/>
                <a:ea typeface="Times New Roman" panose="02020603050405020304" pitchFamily="18" charset="0"/>
                <a:cs typeface="Times New Roman" panose="02020603050405020304" pitchFamily="18" charset="0"/>
              </a:rPr>
              <a:t>While Hartshorne's ideas were widely accepted in mid-20th century geography, they faced criticism from later geographers, especially those in the </a:t>
            </a:r>
            <a:r>
              <a:rPr lang="en-IN" sz="1800" b="1" kern="0" dirty="0">
                <a:effectLst/>
                <a:latin typeface="Times New Roman" panose="02020603050405020304" pitchFamily="18" charset="0"/>
                <a:ea typeface="Times New Roman" panose="02020603050405020304" pitchFamily="18" charset="0"/>
                <a:cs typeface="Times New Roman" panose="02020603050405020304" pitchFamily="18" charset="0"/>
              </a:rPr>
              <a:t>quantitative revolution</a:t>
            </a:r>
            <a:r>
              <a:rPr lang="en-IN" sz="1800" kern="0" dirty="0">
                <a:effectLst/>
                <a:latin typeface="Times New Roman" panose="02020603050405020304" pitchFamily="18" charset="0"/>
                <a:ea typeface="Times New Roman" panose="02020603050405020304" pitchFamily="18" charset="0"/>
                <a:cs typeface="Times New Roman" panose="02020603050405020304" pitchFamily="18" charset="0"/>
              </a:rPr>
              <a:t> (1950s-60s), who argued that geography should focus more on spatial patterns and general laws rather than just description.</a:t>
            </a:r>
          </a:p>
          <a:p>
            <a:pPr>
              <a:lnSpc>
                <a:spcPct val="107000"/>
              </a:lnSpc>
              <a:spcAft>
                <a:spcPts val="800"/>
              </a:spcAft>
            </a:pPr>
            <a:endParaRPr lang="en-IN" sz="16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IN" dirty="0"/>
          </a:p>
        </p:txBody>
      </p:sp>
    </p:spTree>
    <p:extLst>
      <p:ext uri="{BB962C8B-B14F-4D97-AF65-F5344CB8AC3E}">
        <p14:creationId xmlns:p14="http://schemas.microsoft.com/office/powerpoint/2010/main" val="39881899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EE4D34-F791-7D49-2A78-88BAAC1C825C}"/>
              </a:ext>
            </a:extLst>
          </p:cNvPr>
          <p:cNvSpPr>
            <a:spLocks noGrp="1"/>
          </p:cNvSpPr>
          <p:nvPr>
            <p:ph type="title"/>
          </p:nvPr>
        </p:nvSpPr>
        <p:spPr>
          <a:xfrm>
            <a:off x="457200" y="274638"/>
            <a:ext cx="8229600" cy="715962"/>
          </a:xfrm>
        </p:spPr>
        <p:txBody>
          <a:bodyPr>
            <a:normAutofit fontScale="90000"/>
          </a:bodyPr>
          <a:lstStyle/>
          <a:p>
            <a:endParaRPr lang="en-IN" dirty="0"/>
          </a:p>
        </p:txBody>
      </p:sp>
      <p:sp>
        <p:nvSpPr>
          <p:cNvPr id="3" name="Content Placeholder 2">
            <a:extLst>
              <a:ext uri="{FF2B5EF4-FFF2-40B4-BE49-F238E27FC236}">
                <a16:creationId xmlns:a16="http://schemas.microsoft.com/office/drawing/2014/main" id="{D6203E5D-2EA6-FDD2-16F0-E6B1A8822B7E}"/>
              </a:ext>
            </a:extLst>
          </p:cNvPr>
          <p:cNvSpPr>
            <a:spLocks noGrp="1"/>
          </p:cNvSpPr>
          <p:nvPr>
            <p:ph idx="1"/>
          </p:nvPr>
        </p:nvSpPr>
        <p:spPr/>
        <p:txBody>
          <a:bodyPr>
            <a:normAutofit fontScale="92500" lnSpcReduction="10000"/>
          </a:bodyPr>
          <a:lstStyle/>
          <a:p>
            <a:pPr>
              <a:lnSpc>
                <a:spcPct val="107000"/>
              </a:lnSpc>
              <a:spcAft>
                <a:spcPts val="800"/>
              </a:spcAft>
              <a:buNone/>
            </a:pPr>
            <a:r>
              <a:rPr lang="en-IN" sz="3200" b="1" kern="0" dirty="0">
                <a:effectLst/>
                <a:latin typeface="Times New Roman" panose="02020603050405020304" pitchFamily="18" charset="0"/>
                <a:ea typeface="Times New Roman" panose="02020603050405020304" pitchFamily="18" charset="0"/>
                <a:cs typeface="Times New Roman" panose="02020603050405020304" pitchFamily="18" charset="0"/>
              </a:rPr>
              <a:t>Importance of Areal Differentiation:</a:t>
            </a:r>
            <a:endParaRPr lang="en-IN" sz="32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en-IN" sz="3200" kern="0" dirty="0">
                <a:effectLst/>
                <a:latin typeface="Times New Roman" panose="02020603050405020304" pitchFamily="18" charset="0"/>
                <a:ea typeface="Times New Roman" panose="02020603050405020304" pitchFamily="18" charset="0"/>
                <a:cs typeface="Times New Roman" panose="02020603050405020304" pitchFamily="18" charset="0"/>
              </a:rPr>
              <a:t>Helps in understanding </a:t>
            </a:r>
            <a:r>
              <a:rPr lang="en-IN" sz="3200" b="1" kern="0" dirty="0">
                <a:effectLst/>
                <a:latin typeface="Times New Roman" panose="02020603050405020304" pitchFamily="18" charset="0"/>
                <a:ea typeface="Times New Roman" panose="02020603050405020304" pitchFamily="18" charset="0"/>
                <a:cs typeface="Times New Roman" panose="02020603050405020304" pitchFamily="18" charset="0"/>
              </a:rPr>
              <a:t>regional diversity</a:t>
            </a:r>
            <a:r>
              <a:rPr lang="en-IN" sz="3200" kern="0" dirty="0">
                <a:effectLst/>
                <a:latin typeface="Times New Roman" panose="02020603050405020304" pitchFamily="18" charset="0"/>
                <a:ea typeface="Times New Roman" panose="02020603050405020304" pitchFamily="18" charset="0"/>
                <a:cs typeface="Times New Roman" panose="02020603050405020304" pitchFamily="18" charset="0"/>
              </a:rPr>
              <a:t> and </a:t>
            </a:r>
            <a:r>
              <a:rPr lang="en-IN" sz="3200" b="1" kern="0" dirty="0">
                <a:effectLst/>
                <a:latin typeface="Times New Roman" panose="02020603050405020304" pitchFamily="18" charset="0"/>
                <a:ea typeface="Times New Roman" panose="02020603050405020304" pitchFamily="18" charset="0"/>
                <a:cs typeface="Times New Roman" panose="02020603050405020304" pitchFamily="18" charset="0"/>
              </a:rPr>
              <a:t>spatial variations</a:t>
            </a:r>
            <a:r>
              <a:rPr lang="en-IN" sz="3200" kern="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IN" sz="32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en-IN" sz="3200" kern="0" dirty="0">
                <a:effectLst/>
                <a:latin typeface="Times New Roman" panose="02020603050405020304" pitchFamily="18" charset="0"/>
                <a:ea typeface="Times New Roman" panose="02020603050405020304" pitchFamily="18" charset="0"/>
                <a:cs typeface="Times New Roman" panose="02020603050405020304" pitchFamily="18" charset="0"/>
              </a:rPr>
              <a:t>Aids in </a:t>
            </a:r>
            <a:r>
              <a:rPr lang="en-IN" sz="3200" b="1" kern="0" dirty="0">
                <a:effectLst/>
                <a:latin typeface="Times New Roman" panose="02020603050405020304" pitchFamily="18" charset="0"/>
                <a:ea typeface="Times New Roman" panose="02020603050405020304" pitchFamily="18" charset="0"/>
                <a:cs typeface="Times New Roman" panose="02020603050405020304" pitchFamily="18" charset="0"/>
              </a:rPr>
              <a:t>regional planning</a:t>
            </a:r>
            <a:r>
              <a:rPr lang="en-IN" sz="3200" kern="0" dirty="0">
                <a:effectLst/>
                <a:latin typeface="Times New Roman" panose="02020603050405020304" pitchFamily="18" charset="0"/>
                <a:ea typeface="Times New Roman" panose="02020603050405020304" pitchFamily="18" charset="0"/>
                <a:cs typeface="Times New Roman" panose="02020603050405020304" pitchFamily="18" charset="0"/>
              </a:rPr>
              <a:t> and </a:t>
            </a:r>
            <a:r>
              <a:rPr lang="en-IN" sz="3200" b="1" kern="0" dirty="0">
                <a:effectLst/>
                <a:latin typeface="Times New Roman" panose="02020603050405020304" pitchFamily="18" charset="0"/>
                <a:ea typeface="Times New Roman" panose="02020603050405020304" pitchFamily="18" charset="0"/>
                <a:cs typeface="Times New Roman" panose="02020603050405020304" pitchFamily="18" charset="0"/>
              </a:rPr>
              <a:t>policy-making</a:t>
            </a:r>
            <a:r>
              <a:rPr lang="en-IN" sz="3200" kern="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IN" sz="32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en-IN" sz="3200" kern="0" dirty="0">
                <a:effectLst/>
                <a:latin typeface="Times New Roman" panose="02020603050405020304" pitchFamily="18" charset="0"/>
                <a:ea typeface="Times New Roman" panose="02020603050405020304" pitchFamily="18" charset="0"/>
                <a:cs typeface="Times New Roman" panose="02020603050405020304" pitchFamily="18" charset="0"/>
              </a:rPr>
              <a:t>Supports </a:t>
            </a:r>
            <a:r>
              <a:rPr lang="en-IN" sz="3200" b="1" kern="0" dirty="0">
                <a:effectLst/>
                <a:latin typeface="Times New Roman" panose="02020603050405020304" pitchFamily="18" charset="0"/>
                <a:ea typeface="Times New Roman" panose="02020603050405020304" pitchFamily="18" charset="0"/>
                <a:cs typeface="Times New Roman" panose="02020603050405020304" pitchFamily="18" charset="0"/>
              </a:rPr>
              <a:t>economic and social development</a:t>
            </a:r>
            <a:r>
              <a:rPr lang="en-IN" sz="3200" kern="0" dirty="0">
                <a:effectLst/>
                <a:latin typeface="Times New Roman" panose="02020603050405020304" pitchFamily="18" charset="0"/>
                <a:ea typeface="Times New Roman" panose="02020603050405020304" pitchFamily="18" charset="0"/>
                <a:cs typeface="Times New Roman" panose="02020603050405020304" pitchFamily="18" charset="0"/>
              </a:rPr>
              <a:t> by addressing area-specific needs.</a:t>
            </a:r>
            <a:endParaRPr lang="en-IN" sz="32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en-IN" sz="3200" kern="0" dirty="0">
                <a:effectLst/>
                <a:latin typeface="Times New Roman" panose="02020603050405020304" pitchFamily="18" charset="0"/>
                <a:ea typeface="Times New Roman" panose="02020603050405020304" pitchFamily="18" charset="0"/>
                <a:cs typeface="Times New Roman" panose="02020603050405020304" pitchFamily="18" charset="0"/>
              </a:rPr>
              <a:t>Provides a foundation for </a:t>
            </a:r>
            <a:r>
              <a:rPr lang="en-IN" sz="3200" b="1" kern="0" dirty="0">
                <a:effectLst/>
                <a:latin typeface="Times New Roman" panose="02020603050405020304" pitchFamily="18" charset="0"/>
                <a:ea typeface="Times New Roman" panose="02020603050405020304" pitchFamily="18" charset="0"/>
                <a:cs typeface="Times New Roman" panose="02020603050405020304" pitchFamily="18" charset="0"/>
              </a:rPr>
              <a:t>geographical research</a:t>
            </a:r>
            <a:r>
              <a:rPr lang="en-IN" sz="3200" kern="0" dirty="0">
                <a:effectLst/>
                <a:latin typeface="Times New Roman" panose="02020603050405020304" pitchFamily="18" charset="0"/>
                <a:ea typeface="Times New Roman" panose="02020603050405020304" pitchFamily="18" charset="0"/>
                <a:cs typeface="Times New Roman" panose="02020603050405020304" pitchFamily="18" charset="0"/>
              </a:rPr>
              <a:t> and </a:t>
            </a:r>
            <a:r>
              <a:rPr lang="en-IN" sz="3200" b="1" kern="0" dirty="0">
                <a:effectLst/>
                <a:latin typeface="Times New Roman" panose="02020603050405020304" pitchFamily="18" charset="0"/>
                <a:ea typeface="Times New Roman" panose="02020603050405020304" pitchFamily="18" charset="0"/>
                <a:cs typeface="Times New Roman" panose="02020603050405020304" pitchFamily="18" charset="0"/>
              </a:rPr>
              <a:t>comparative studies</a:t>
            </a:r>
            <a:r>
              <a:rPr lang="en-IN" sz="3200" kern="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IN" sz="32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IN" dirty="0"/>
          </a:p>
        </p:txBody>
      </p:sp>
    </p:spTree>
    <p:extLst>
      <p:ext uri="{BB962C8B-B14F-4D97-AF65-F5344CB8AC3E}">
        <p14:creationId xmlns:p14="http://schemas.microsoft.com/office/powerpoint/2010/main" val="356612222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149</TotalTime>
  <Words>1326</Words>
  <Application>Microsoft Office PowerPoint</Application>
  <PresentationFormat>On-screen Show (4:3)</PresentationFormat>
  <Paragraphs>73</Paragraphs>
  <Slides>19</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19</vt:i4>
      </vt:variant>
    </vt:vector>
  </HeadingPairs>
  <TitlesOfParts>
    <vt:vector size="25" baseType="lpstr">
      <vt:lpstr>Arial</vt:lpstr>
      <vt:lpstr>Calibri</vt:lpstr>
      <vt:lpstr>Courier New</vt:lpstr>
      <vt:lpstr>Symbol</vt:lpstr>
      <vt:lpstr>Times New Roman</vt:lpstr>
      <vt:lpstr>Office Theme</vt:lpstr>
      <vt:lpstr>School of Human Ecology </vt:lpstr>
      <vt:lpstr>PowerPoint Presentation</vt:lpstr>
      <vt:lpstr>PowerPoint Presentation</vt:lpstr>
      <vt:lpstr>PowerPoint Presentation</vt:lpstr>
      <vt:lpstr>PowerPoint Presentation</vt:lpstr>
      <vt:lpstr>Landscape School</vt:lpstr>
      <vt:lpstr>PowerPoint Presentation</vt:lpstr>
      <vt:lpstr>Sauer Model</vt:lpstr>
      <vt:lpstr>PowerPoint Presentation</vt:lpstr>
      <vt:lpstr>Locational school</vt:lpstr>
      <vt:lpstr>PowerPoint Presentation</vt:lpstr>
      <vt:lpstr>PowerPoint Presentation</vt:lpstr>
      <vt:lpstr>PowerPoint Presentation</vt:lpstr>
      <vt:lpstr>PowerPoint Presentation</vt:lpstr>
      <vt:lpstr>PowerPoint Presentation</vt:lpstr>
      <vt:lpstr>AREAL DIFFERENTIATION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School of Human Ecology</dc:title>
  <dc:creator>pc</dc:creator>
  <cp:lastModifiedBy>ADMIN</cp:lastModifiedBy>
  <cp:revision>12</cp:revision>
  <dcterms:created xsi:type="dcterms:W3CDTF">2023-04-18T12:55:18Z</dcterms:created>
  <dcterms:modified xsi:type="dcterms:W3CDTF">2025-04-07T09:39:14Z</dcterms:modified>
</cp:coreProperties>
</file>